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7" r:id="rId9"/>
    <p:sldId id="261" r:id="rId10"/>
    <p:sldId id="262" r:id="rId11"/>
    <p:sldId id="263" r:id="rId12"/>
    <p:sldId id="264" r:id="rId13"/>
  </p:sldIdLst>
  <p:sldSz cx="14630400" cy="8229600"/>
  <p:notesSz cx="8229600" cy="14630400"/>
  <p:embeddedFontLst>
    <p:embeddedFont>
      <p:font typeface="Arial Black" panose="020B0A04020102020204" pitchFamily="34" charset="0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2" d="100"/>
          <a:sy n="52" d="100"/>
        </p:scale>
        <p:origin x="8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1746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20" y="0"/>
            <a:ext cx="65836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23129"/>
            <a:ext cx="645914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D4DF2"/>
                </a:solidFill>
                <a:latin typeface="Arial Black" panose="020B0A04020102020204" pitchFamily="34" charset="0"/>
                <a:ea typeface="Instrument Sans Semi Bold" pitchFamily="34" charset="-122"/>
                <a:cs typeface="Instrument Sans Semi Bold" pitchFamily="34" charset="-120"/>
              </a:rPr>
              <a:t>Market Expansion Analysis</a:t>
            </a:r>
            <a:r>
              <a:rPr lang="en-US" sz="4450" dirty="0">
                <a:solidFill>
                  <a:srgbClr val="505468"/>
                </a:solidFill>
                <a:latin typeface="Arial Black" panose="020B0A04020102020204" pitchFamily="34" charset="0"/>
                <a:ea typeface="Instrument Sans Semi Bold" pitchFamily="34" charset="-122"/>
                <a:cs typeface="Instrument Sans Semi Bold" pitchFamily="34" charset="-120"/>
              </a:rPr>
              <a:t> for Cenia Enterprise</a:t>
            </a:r>
            <a:endParaRPr lang="en-US" sz="4450" dirty="0">
              <a:latin typeface="Arial Black" panose="020B0A040201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440192"/>
            <a:ext cx="6459141" cy="1700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US-Based Office Supplies &amp; Accessories Wholesale Company</a:t>
            </a:r>
            <a:endParaRPr lang="en-US" sz="3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5481280"/>
            <a:ext cx="645914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Goal:</a:t>
            </a:r>
            <a:r>
              <a:rPr lang="en-US" sz="22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Expand into North America &amp; Western Europe by Q4 2027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6643449"/>
            <a:ext cx="64591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Prepared by: </a:t>
            </a:r>
            <a:r>
              <a:rPr lang="en-US" sz="200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Onyeukwu Emeka</a:t>
            </a:r>
            <a:endParaRPr lang="en-US" sz="17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7349" y="548283"/>
            <a:ext cx="13235702" cy="1245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Analytics Insights </a:t>
            </a:r>
            <a:r>
              <a:rPr lang="en-US" sz="3900" dirty="0">
                <a:solidFill>
                  <a:srgbClr val="DA33B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(3/3: Categories, Segments &amp; Order Behavior)</a:t>
            </a:r>
            <a:endParaRPr lang="en-US" sz="3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97349" y="2291715"/>
            <a:ext cx="3223141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1. Revenue by Category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97349" y="2864406"/>
            <a:ext cx="637484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Technology:</a:t>
            </a: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$836,154 (Highest revenue generator)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97349" y="3252907"/>
            <a:ext cx="637484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Furniture:</a:t>
            </a: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$742,000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97349" y="3641407"/>
            <a:ext cx="637484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Office Supplies:</a:t>
            </a: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$719,047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697349" y="4159448"/>
            <a:ext cx="2988945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2. Profit by Category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97349" y="4732139"/>
            <a:ext cx="637484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D4DF2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Technology:</a:t>
            </a: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$145,455 (Most profitable category)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697349" y="5120640"/>
            <a:ext cx="637484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Office Supplies:</a:t>
            </a: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$122,491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697349" y="5509141"/>
            <a:ext cx="637484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Furniture:</a:t>
            </a: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$18,451 (Very low profit margin)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65827" y="2291715"/>
            <a:ext cx="3270052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3. Revenue by Segment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65827" y="2864406"/>
            <a:ext cx="637484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Consumer:</a:t>
            </a: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(~47%)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65827" y="3252907"/>
            <a:ext cx="637484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Corporate:</a:t>
            </a: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(~32%)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565827" y="3641407"/>
            <a:ext cx="637484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Home Office:</a:t>
            </a: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(~21%)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565827" y="4139565"/>
            <a:ext cx="6374844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i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Insight: Consumer &amp; corporate markets are strongest. Home-office demand is smaller but steady.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565827" y="4976455"/>
            <a:ext cx="4030266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4. Orders by Day of the Week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565827" y="5549146"/>
            <a:ext cx="637484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Highest order days:</a:t>
            </a: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Monday, Friday, Sunday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565827" y="6047303"/>
            <a:ext cx="637484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Lowest:</a:t>
            </a: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Wednesday &amp; Thursday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565827" y="6545461"/>
            <a:ext cx="6374844" cy="956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Interpretation: Consumer-driven behavior influences demand, with more orders clustered around weekends and the start/end of workweeks.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6BB2DF-F797-F23B-0494-FCA63E4A728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440654" y="7706677"/>
            <a:ext cx="2105526" cy="52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024" y="581978"/>
            <a:ext cx="5216962" cy="514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2D4DF2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SMART</a:t>
            </a:r>
            <a:r>
              <a:rPr lang="en-US" sz="320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 Recommendations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76024" y="1162050"/>
            <a:ext cx="2057281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Aligned with Insights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576024" y="1666042"/>
            <a:ext cx="4383048" cy="2879765"/>
          </a:xfrm>
          <a:prstGeom prst="roundRect">
            <a:avLst>
              <a:gd name="adj" fmla="val 3810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64" y="1666042"/>
            <a:ext cx="91440" cy="287976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32009" y="1853446"/>
            <a:ext cx="2468761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D4DF2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S — Specific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32009" y="2260759"/>
            <a:ext cx="3939659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Target high-density business and tech-heavy metro areas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32009" y="2885956"/>
            <a:ext cx="3939659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For North America: Toronto, Vancouver, Chicago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32009" y="3206710"/>
            <a:ext cx="3939659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For Western Europe: London, Berlin, Amsterdam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32009" y="3831908"/>
            <a:ext cx="3939659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These closely mirror high-performing US states like California and New York.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5123617" y="1666042"/>
            <a:ext cx="4383048" cy="2879765"/>
          </a:xfrm>
          <a:prstGeom prst="roundRect">
            <a:avLst>
              <a:gd name="adj" fmla="val 3810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0757" y="1666042"/>
            <a:ext cx="91440" cy="287976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379601" y="1853446"/>
            <a:ext cx="2468761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18CE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M — Measurable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5379601" y="2260759"/>
            <a:ext cx="3939659" cy="1052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Achieve 20% revenue growth from Technology &amp; Office Supplies categories by Q2 2027 in new markets since they currently contribute the highest revenue/profit.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5379601" y="3371255"/>
            <a:ext cx="3939659" cy="7897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Shape 12"/>
          <p:cNvSpPr/>
          <p:nvPr/>
        </p:nvSpPr>
        <p:spPr>
          <a:xfrm>
            <a:off x="9671209" y="1666042"/>
            <a:ext cx="4383048" cy="2879765"/>
          </a:xfrm>
          <a:prstGeom prst="roundRect">
            <a:avLst>
              <a:gd name="adj" fmla="val 3810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8349" y="1666042"/>
            <a:ext cx="91440" cy="2879765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927193" y="1853446"/>
            <a:ext cx="2468761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A33B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A — Achievable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4"/>
          <p:cNvSpPr/>
          <p:nvPr/>
        </p:nvSpPr>
        <p:spPr>
          <a:xfrm>
            <a:off x="9927193" y="2260759"/>
            <a:ext cx="3939659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Establish two regional distribution hubs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5"/>
          <p:cNvSpPr/>
          <p:nvPr/>
        </p:nvSpPr>
        <p:spPr>
          <a:xfrm>
            <a:off x="9927193" y="2622709"/>
            <a:ext cx="3939659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One in Toronto or Montreal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16"/>
          <p:cNvSpPr/>
          <p:nvPr/>
        </p:nvSpPr>
        <p:spPr>
          <a:xfrm>
            <a:off x="9927193" y="2943463"/>
            <a:ext cx="3939659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One in Amsterdam or Frankfurt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17"/>
          <p:cNvSpPr/>
          <p:nvPr/>
        </p:nvSpPr>
        <p:spPr>
          <a:xfrm>
            <a:off x="9927193" y="3305413"/>
            <a:ext cx="3939659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Expected impact: Reduce shipping time by 30% and logistics costs by 15%.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Shape 18"/>
          <p:cNvSpPr/>
          <p:nvPr/>
        </p:nvSpPr>
        <p:spPr>
          <a:xfrm>
            <a:off x="576024" y="4710351"/>
            <a:ext cx="4383048" cy="2937272"/>
          </a:xfrm>
          <a:prstGeom prst="roundRect">
            <a:avLst>
              <a:gd name="adj" fmla="val 373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164" y="4710351"/>
            <a:ext cx="91440" cy="2937272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832009" y="4897755"/>
            <a:ext cx="2468761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D4DF2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R — Relevant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 20"/>
          <p:cNvSpPr/>
          <p:nvPr/>
        </p:nvSpPr>
        <p:spPr>
          <a:xfrm>
            <a:off x="832009" y="5305068"/>
            <a:ext cx="3939659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Replicate successful US customer segmentation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 21"/>
          <p:cNvSpPr/>
          <p:nvPr/>
        </p:nvSpPr>
        <p:spPr>
          <a:xfrm>
            <a:off x="832009" y="5667018"/>
            <a:ext cx="3939659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Focus marketing on Consumer (47%) and Corporate (32%) segments.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 22"/>
          <p:cNvSpPr/>
          <p:nvPr/>
        </p:nvSpPr>
        <p:spPr>
          <a:xfrm>
            <a:off x="832009" y="6251019"/>
            <a:ext cx="3939659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Use office-tech bundles since Technology is the top revenue and profit driver.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Shape 23"/>
          <p:cNvSpPr/>
          <p:nvPr/>
        </p:nvSpPr>
        <p:spPr>
          <a:xfrm>
            <a:off x="5123617" y="4710351"/>
            <a:ext cx="4383048" cy="2937272"/>
          </a:xfrm>
          <a:prstGeom prst="roundRect">
            <a:avLst>
              <a:gd name="adj" fmla="val 373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0757" y="4710351"/>
            <a:ext cx="91440" cy="2937272"/>
          </a:xfrm>
          <a:prstGeom prst="rect">
            <a:avLst/>
          </a:prstGeom>
        </p:spPr>
      </p:pic>
      <p:sp>
        <p:nvSpPr>
          <p:cNvPr id="31" name="Text 24"/>
          <p:cNvSpPr/>
          <p:nvPr/>
        </p:nvSpPr>
        <p:spPr>
          <a:xfrm>
            <a:off x="5379601" y="4897755"/>
            <a:ext cx="2468761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18CE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T — Time-Bound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 25"/>
          <p:cNvSpPr/>
          <p:nvPr/>
        </p:nvSpPr>
        <p:spPr>
          <a:xfrm>
            <a:off x="5379601" y="5305068"/>
            <a:ext cx="3939659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Launch phased expansion by: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 26"/>
          <p:cNvSpPr/>
          <p:nvPr/>
        </p:nvSpPr>
        <p:spPr>
          <a:xfrm>
            <a:off x="5379601" y="5667018"/>
            <a:ext cx="3939659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Canada – Q4 2026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 27"/>
          <p:cNvSpPr/>
          <p:nvPr/>
        </p:nvSpPr>
        <p:spPr>
          <a:xfrm>
            <a:off x="5379601" y="5987772"/>
            <a:ext cx="3939659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UK – Q2 2027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 28"/>
          <p:cNvSpPr/>
          <p:nvPr/>
        </p:nvSpPr>
        <p:spPr>
          <a:xfrm>
            <a:off x="5379601" y="6308527"/>
            <a:ext cx="3939659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Germany – Q4 2027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 29"/>
          <p:cNvSpPr/>
          <p:nvPr/>
        </p:nvSpPr>
        <p:spPr>
          <a:xfrm>
            <a:off x="5379601" y="6670477"/>
            <a:ext cx="3939659" cy="7897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Reach profitability in new regions by Q4 2028, measured by achieving a profit margin ≥ 12%, matching current US performance.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638112D-CA9B-098D-493C-0EC2747342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440654" y="7706677"/>
            <a:ext cx="2105526" cy="52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3289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Conclusion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377922"/>
            <a:ext cx="13042821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Cenia Enterprise shows strong sales growth, increasing profitability, and stable consumer and corporate demand from 2014–2017. High-performing states indicate that expansion into similar metropolitan and high-income regions abroad is both feasible and strategic.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4993600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By implementing the </a:t>
            </a:r>
            <a:r>
              <a:rPr lang="en-US" sz="2200" b="1" dirty="0">
                <a:solidFill>
                  <a:srgbClr val="2D4DF2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SMART recommendations</a:t>
            </a:r>
            <a:r>
              <a:rPr lang="en-US" sz="22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, Cenia Enterprise is positioned to launch a successful expansion into </a:t>
            </a:r>
            <a:r>
              <a:rPr lang="en-US" sz="2200" b="1" dirty="0">
                <a:solidFill>
                  <a:srgbClr val="018CE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North America and Western Europe by Q4 2027</a:t>
            </a:r>
            <a:r>
              <a:rPr lang="en-US" sz="22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955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Agenda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45793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Light" pitchFamily="34" charset="-122"/>
                <a:cs typeface="Arial" panose="020B0604020202020204" pitchFamily="34" charset="0"/>
              </a:rPr>
              <a:t>01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812977"/>
            <a:ext cx="4196358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98728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Introduction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216962" y="345793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Light" pitchFamily="34" charset="-122"/>
                <a:cs typeface="Arial" panose="020B0604020202020204" pitchFamily="34" charset="0"/>
              </a:rPr>
              <a:t>02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3812977"/>
            <a:ext cx="4196358" cy="304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16962" y="398728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Project Methodology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9640133" y="345793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Light" pitchFamily="34" charset="-122"/>
                <a:cs typeface="Arial" panose="020B0604020202020204" pitchFamily="34" charset="0"/>
              </a:rPr>
              <a:t>03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812977"/>
            <a:ext cx="4196358" cy="3048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40133" y="398728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Analytics Insights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Light" pitchFamily="34" charset="-122"/>
                <a:cs typeface="Arial" panose="020B0604020202020204" pitchFamily="34" charset="0"/>
              </a:rPr>
              <a:t>04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141714"/>
            <a:ext cx="6407944" cy="30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5338763"/>
            <a:ext cx="431399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SMART Recommendations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Light" pitchFamily="34" charset="-122"/>
                <a:cs typeface="Arial" panose="020B0604020202020204" pitchFamily="34" charset="0"/>
              </a:rPr>
              <a:t>05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548" y="5141714"/>
            <a:ext cx="6407944" cy="3048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7428548" y="533876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Conclusion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AC26ED-9B3E-C5F1-F50D-311F8A71B2A6}"/>
              </a:ext>
            </a:extLst>
          </p:cNvPr>
          <p:cNvSpPr/>
          <p:nvPr/>
        </p:nvSpPr>
        <p:spPr>
          <a:xfrm>
            <a:off x="12440654" y="7706677"/>
            <a:ext cx="2105526" cy="52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19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Introduction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470904"/>
            <a:ext cx="7556421" cy="2721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Cenia Enterprise is a wholesale company specializing in office supplies, furniture, and accessories. This project analyzes sales performance from 2014 to 2017, highlighting revenue trends, profit growth, regional performance, product categories, and customer segments.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5447109"/>
            <a:ext cx="7556421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The goal is to use these insights to guide the company's planned expansion into </a:t>
            </a:r>
            <a:r>
              <a:rPr lang="en-US" sz="2200" b="1" dirty="0">
                <a:solidFill>
                  <a:srgbClr val="018CE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new international markets across North America and Western Europe by Q4 2027</a:t>
            </a:r>
            <a:r>
              <a:rPr lang="en-US" sz="22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897" y="549116"/>
            <a:ext cx="4992291" cy="624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Project Methodology</a:t>
            </a:r>
            <a:endParaRPr lang="en-US" sz="3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698897" y="1572458"/>
            <a:ext cx="6516410" cy="2636401"/>
          </a:xfrm>
          <a:prstGeom prst="roundRect">
            <a:avLst>
              <a:gd name="adj" fmla="val 318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21757" y="1595318"/>
            <a:ext cx="6470690" cy="599003"/>
          </a:xfrm>
          <a:prstGeom prst="roundRect">
            <a:avLst>
              <a:gd name="adj" fmla="val 9422"/>
            </a:avLst>
          </a:prstGeom>
          <a:solidFill>
            <a:srgbClr val="E2E3E9"/>
          </a:solidFill>
          <a:ln/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3807381" y="1703784"/>
            <a:ext cx="299442" cy="374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1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921425" y="2393990"/>
            <a:ext cx="2995374" cy="374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Data Preparation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21425" y="2888218"/>
            <a:ext cx="607135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Created a backup copy of the dataset to maintain data integrity.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7414974" y="1572458"/>
            <a:ext cx="6516529" cy="2636401"/>
          </a:xfrm>
          <a:prstGeom prst="roundRect">
            <a:avLst>
              <a:gd name="adj" fmla="val 318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437834" y="1595318"/>
            <a:ext cx="6470809" cy="599003"/>
          </a:xfrm>
          <a:prstGeom prst="roundRect">
            <a:avLst>
              <a:gd name="adj" fmla="val 9422"/>
            </a:avLst>
          </a:prstGeom>
          <a:solidFill>
            <a:srgbClr val="E2E3E9"/>
          </a:solidFill>
          <a:ln/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0523458" y="1703784"/>
            <a:ext cx="299442" cy="374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637502" y="2393990"/>
            <a:ext cx="3807500" cy="374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Data Cleaning &amp; Evaluation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637502" y="2888218"/>
            <a:ext cx="607147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Checked for and removed duplicate rows.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637502" y="3277553"/>
            <a:ext cx="607147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Treated missing values where necessary.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637502" y="3666887"/>
            <a:ext cx="607147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Standardized date, category, and numerical formats.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698897" y="4408527"/>
            <a:ext cx="6516410" cy="3275290"/>
          </a:xfrm>
          <a:prstGeom prst="roundRect">
            <a:avLst>
              <a:gd name="adj" fmla="val 256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21757" y="4431387"/>
            <a:ext cx="6470690" cy="599003"/>
          </a:xfrm>
          <a:prstGeom prst="roundRect">
            <a:avLst>
              <a:gd name="adj" fmla="val 9422"/>
            </a:avLst>
          </a:prstGeom>
          <a:solidFill>
            <a:srgbClr val="E2E3E9"/>
          </a:solidFill>
          <a:ln/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3807381" y="4539853"/>
            <a:ext cx="299442" cy="374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3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921425" y="5230058"/>
            <a:ext cx="2995374" cy="374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Feature Engineering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921425" y="5724287"/>
            <a:ext cx="6071354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Created Profit Margin to measure how much revenue converts to profit.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921425" y="6433066"/>
            <a:ext cx="607135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Extracted Year from Order Date for time trend analysis.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7414974" y="4408527"/>
            <a:ext cx="6516529" cy="3275290"/>
          </a:xfrm>
          <a:prstGeom prst="roundRect">
            <a:avLst>
              <a:gd name="adj" fmla="val 256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7437834" y="4431387"/>
            <a:ext cx="6470809" cy="599003"/>
          </a:xfrm>
          <a:prstGeom prst="roundRect">
            <a:avLst>
              <a:gd name="adj" fmla="val 9422"/>
            </a:avLst>
          </a:prstGeom>
          <a:solidFill>
            <a:srgbClr val="E2E3E9"/>
          </a:solidFill>
          <a:ln/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10523458" y="4539853"/>
            <a:ext cx="299442" cy="374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4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7637502" y="5230058"/>
            <a:ext cx="4527947" cy="374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Exploratory Data Analysis (EDA)</a:t>
            </a:r>
            <a:endParaRPr lang="en-US" sz="2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7637502" y="5724287"/>
            <a:ext cx="6071473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Analyzed sales, profit, orders, customer segments, categories, and regions.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637502" y="6433066"/>
            <a:ext cx="607147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Used interactive visuals to uncover trends and KPIs.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7637502" y="6822400"/>
            <a:ext cx="6071473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Developed dashboards for Revenue, Profit, Orders, and Category Insights.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3441879-623D-179B-29DB-14B724E2DA43}"/>
              </a:ext>
            </a:extLst>
          </p:cNvPr>
          <p:cNvSpPr/>
          <p:nvPr/>
        </p:nvSpPr>
        <p:spPr>
          <a:xfrm>
            <a:off x="12440654" y="7706677"/>
            <a:ext cx="2105526" cy="52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954" y="611267"/>
            <a:ext cx="13074491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Analytics Insights </a:t>
            </a:r>
            <a:r>
              <a:rPr lang="en-US" sz="4350" dirty="0">
                <a:solidFill>
                  <a:srgbClr val="DA33B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(1/3: Revenue, Profit &amp; Orders Trends)</a:t>
            </a:r>
            <a:endParaRPr lang="en-US" sz="4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77954" y="2089547"/>
            <a:ext cx="9779913" cy="555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Year-over-Year (YoY) Performance (2014–2017)</a:t>
            </a:r>
            <a:endParaRPr lang="en-US" sz="3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77954" y="3089672"/>
            <a:ext cx="4172903" cy="733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50"/>
              </a:lnSpc>
              <a:buNone/>
            </a:pPr>
            <a:r>
              <a:rPr lang="en-US" sz="57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$2.3M</a:t>
            </a:r>
            <a:endParaRPr lang="en-US" sz="5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475065" y="4100989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Total Revenue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228630" y="3089672"/>
            <a:ext cx="4173022" cy="733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50"/>
              </a:lnSpc>
              <a:buNone/>
            </a:pPr>
            <a:r>
              <a:rPr lang="en-US" sz="57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$286K</a:t>
            </a:r>
            <a:endParaRPr lang="en-US" sz="5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925741" y="4100989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Total Profit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679424" y="3089672"/>
            <a:ext cx="4173022" cy="733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50"/>
              </a:lnSpc>
              <a:buNone/>
            </a:pPr>
            <a:r>
              <a:rPr lang="en-US" sz="57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9,994</a:t>
            </a:r>
            <a:endParaRPr lang="en-US" sz="5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10376535" y="4100989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Total Orders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77954" y="4698325"/>
            <a:ext cx="4209931" cy="2921556"/>
          </a:xfrm>
          <a:prstGeom prst="roundRect">
            <a:avLst>
              <a:gd name="adj" fmla="val 3196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007864" y="4928235"/>
            <a:ext cx="3334464" cy="416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1. Orders Growth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007864" y="5478423"/>
            <a:ext cx="3750112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Orders increased steadily from ~1,700 in 2014 to over 3,000 in 2017.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5210175" y="4698325"/>
            <a:ext cx="4209931" cy="2921556"/>
          </a:xfrm>
          <a:prstGeom prst="roundRect">
            <a:avLst>
              <a:gd name="adj" fmla="val 3196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5440085" y="4928235"/>
            <a:ext cx="3334464" cy="416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2. Revenue Growth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5440085" y="5478423"/>
            <a:ext cx="3750112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Revenue rose consistently from $484,247 (2014) to $733,215 (2017).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5440085" y="6323052"/>
            <a:ext cx="3750112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Shows strong and stable demand expansion.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9642396" y="4698325"/>
            <a:ext cx="4209931" cy="2921556"/>
          </a:xfrm>
          <a:prstGeom prst="roundRect">
            <a:avLst>
              <a:gd name="adj" fmla="val 3196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9872305" y="4928235"/>
            <a:ext cx="3334464" cy="416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3. Profit Growth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9872305" y="5478423"/>
            <a:ext cx="3750112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Profit increased from $49,544 in 2014 to $93,439 in 2017.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9872305" y="6323052"/>
            <a:ext cx="3750112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Indicates improved cost management and better product mix.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FD54AFD-4FA9-3816-5524-B9EC5A6BC959}"/>
              </a:ext>
            </a:extLst>
          </p:cNvPr>
          <p:cNvSpPr/>
          <p:nvPr/>
        </p:nvSpPr>
        <p:spPr>
          <a:xfrm>
            <a:off x="12440654" y="7706677"/>
            <a:ext cx="2105526" cy="52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8501093D-09EF-15AB-08DB-FBED1C323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359" y="204538"/>
            <a:ext cx="13740062" cy="74404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4050D97-58DB-6E47-A57A-7F62A1AD7B1C}"/>
              </a:ext>
            </a:extLst>
          </p:cNvPr>
          <p:cNvSpPr/>
          <p:nvPr/>
        </p:nvSpPr>
        <p:spPr>
          <a:xfrm>
            <a:off x="12440654" y="7706677"/>
            <a:ext cx="2105526" cy="52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461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42020E7-FADC-85F6-7F6C-7ECD3EEB8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68" y="529389"/>
            <a:ext cx="13776158" cy="70625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7EACDA-886F-5B60-34FD-AAB563F4FCD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440654" y="7706677"/>
            <a:ext cx="2105526" cy="52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7033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E693B89-1936-CA1F-2D63-598862EC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675" y="385011"/>
            <a:ext cx="13246768" cy="73633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8A99115-01D5-B9C5-1302-BBD51286A5F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440654" y="7706677"/>
            <a:ext cx="2105526" cy="52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900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2345" y="521256"/>
            <a:ext cx="7453551" cy="1182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Analytics Insights </a:t>
            </a:r>
            <a:r>
              <a:rPr lang="en-US" sz="3700" dirty="0">
                <a:solidFill>
                  <a:srgbClr val="DA33B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(2/3: Regional Insights)</a:t>
            </a:r>
            <a:endParaRPr lang="en-US" sz="3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62345" y="1779627"/>
            <a:ext cx="2838807" cy="354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D4DF2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Profit Map Findings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62345" y="2418278"/>
            <a:ext cx="7453551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Highest Profit States:</a:t>
            </a:r>
            <a:endParaRPr lang="en-US" sz="1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62345" y="2934057"/>
            <a:ext cx="7453551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California</a:t>
            </a:r>
            <a:endParaRPr lang="en-US" sz="1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62345" y="3303151"/>
            <a:ext cx="7453551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New York</a:t>
            </a:r>
            <a:endParaRPr lang="en-US" sz="1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662345" y="3672245"/>
            <a:ext cx="7453551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Washington</a:t>
            </a:r>
            <a:endParaRPr lang="en-US" sz="1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62345" y="4041338"/>
            <a:ext cx="7453551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Texas</a:t>
            </a:r>
            <a:endParaRPr lang="en-US" sz="1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662345" y="4557117"/>
            <a:ext cx="7453551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These states fall into high-population, high-business-density markets.</a:t>
            </a:r>
            <a:endParaRPr lang="en-US" sz="1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662345" y="5143857"/>
            <a:ext cx="3003471" cy="354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18CE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Revenue Map Findings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662345" y="5782508"/>
            <a:ext cx="7453551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Revenue distribution also follows major business hubs and metro regions.</a:t>
            </a:r>
            <a:endParaRPr lang="en-US" sz="1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662345" y="6298287"/>
            <a:ext cx="7453551" cy="1409938"/>
          </a:xfrm>
          <a:prstGeom prst="roundRect">
            <a:avLst>
              <a:gd name="adj" fmla="val 5638"/>
            </a:avLst>
          </a:prstGeom>
          <a:solidFill>
            <a:srgbClr val="D4D5DE"/>
          </a:solidFill>
          <a:ln/>
        </p:spPr>
        <p:txBody>
          <a:bodyPr/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" y="6582489"/>
            <a:ext cx="236458" cy="189190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1277183" y="6534745"/>
            <a:ext cx="6649522" cy="908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Interpretation:</a:t>
            </a:r>
            <a:r>
              <a:rPr lang="en-US" sz="145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Regions with a higher concentration of businesses, corporate offices, and home-office workers drive more revenue and profit. This validates a metropolitan-focused expansion strategy.</a:t>
            </a:r>
            <a:endParaRPr lang="en-US" sz="1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8240" y="0"/>
            <a:ext cx="585216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803</Words>
  <Application>Microsoft Office PowerPoint</Application>
  <PresentationFormat>Custom</PresentationFormat>
  <Paragraphs>117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Arial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Chukwuemeka Onyeukwu</cp:lastModifiedBy>
  <cp:revision>3</cp:revision>
  <dcterms:created xsi:type="dcterms:W3CDTF">2025-11-18T16:55:56Z</dcterms:created>
  <dcterms:modified xsi:type="dcterms:W3CDTF">2025-11-18T17:26:26Z</dcterms:modified>
</cp:coreProperties>
</file>